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y="5143500" cx="9144000"/>
  <p:notesSz cx="6858000" cy="9144000"/>
  <p:embeddedFontLst>
    <p:embeddedFont>
      <p:font typeface="Montserrat"/>
      <p:regular r:id="rId21"/>
      <p:bold r:id="rId22"/>
      <p:italic r:id="rId23"/>
      <p:boldItalic r:id="rId24"/>
    </p:embeddedFont>
    <p:embeddedFont>
      <p:font typeface="Lato"/>
      <p:regular r:id="rId25"/>
      <p:bold r:id="rId26"/>
      <p:italic r:id="rId27"/>
      <p:boldItalic r:id="rId2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font" Target="fonts/Montserrat-bold.fntdata"/><Relationship Id="rId21" Type="http://schemas.openxmlformats.org/officeDocument/2006/relationships/font" Target="fonts/Montserrat-regular.fntdata"/><Relationship Id="rId24" Type="http://schemas.openxmlformats.org/officeDocument/2006/relationships/font" Target="fonts/Montserrat-boldItalic.fntdata"/><Relationship Id="rId23" Type="http://schemas.openxmlformats.org/officeDocument/2006/relationships/font" Target="fonts/Montserrat-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Lato-bold.fntdata"/><Relationship Id="rId25" Type="http://schemas.openxmlformats.org/officeDocument/2006/relationships/font" Target="fonts/Lato-regular.fntdata"/><Relationship Id="rId28" Type="http://schemas.openxmlformats.org/officeDocument/2006/relationships/font" Target="fonts/Lato-boldItalic.fntdata"/><Relationship Id="rId27" Type="http://schemas.openxmlformats.org/officeDocument/2006/relationships/font" Target="fonts/Lato-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 name="Shape 130"/>
        <p:cNvGrpSpPr/>
        <p:nvPr/>
      </p:nvGrpSpPr>
      <p:grpSpPr>
        <a:xfrm>
          <a:off x="0" y="0"/>
          <a:ext cx="0" cy="0"/>
          <a:chOff x="0" y="0"/>
          <a:chExt cx="0" cy="0"/>
        </a:xfrm>
      </p:grpSpPr>
      <p:sp>
        <p:nvSpPr>
          <p:cNvPr id="131" name="Google Shape;13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9" name="Shape 189"/>
        <p:cNvGrpSpPr/>
        <p:nvPr/>
      </p:nvGrpSpPr>
      <p:grpSpPr>
        <a:xfrm>
          <a:off x="0" y="0"/>
          <a:ext cx="0" cy="0"/>
          <a:chOff x="0" y="0"/>
          <a:chExt cx="0" cy="0"/>
        </a:xfrm>
      </p:grpSpPr>
      <p:sp>
        <p:nvSpPr>
          <p:cNvPr id="190" name="Google Shape;190;g616984e2ce_0_1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616984e2ce_0_1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6" name="Shape 196"/>
        <p:cNvGrpSpPr/>
        <p:nvPr/>
      </p:nvGrpSpPr>
      <p:grpSpPr>
        <a:xfrm>
          <a:off x="0" y="0"/>
          <a:ext cx="0" cy="0"/>
          <a:chOff x="0" y="0"/>
          <a:chExt cx="0" cy="0"/>
        </a:xfrm>
      </p:grpSpPr>
      <p:sp>
        <p:nvSpPr>
          <p:cNvPr id="197" name="Google Shape;197;g616984e2ce_0_1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616984e2ce_0_1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2" name="Shape 202"/>
        <p:cNvGrpSpPr/>
        <p:nvPr/>
      </p:nvGrpSpPr>
      <p:grpSpPr>
        <a:xfrm>
          <a:off x="0" y="0"/>
          <a:ext cx="0" cy="0"/>
          <a:chOff x="0" y="0"/>
          <a:chExt cx="0" cy="0"/>
        </a:xfrm>
      </p:grpSpPr>
      <p:sp>
        <p:nvSpPr>
          <p:cNvPr id="203" name="Google Shape;203;g616984e2ce_0_1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616984e2ce_0_1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9" name="Shape 209"/>
        <p:cNvGrpSpPr/>
        <p:nvPr/>
      </p:nvGrpSpPr>
      <p:grpSpPr>
        <a:xfrm>
          <a:off x="0" y="0"/>
          <a:ext cx="0" cy="0"/>
          <a:chOff x="0" y="0"/>
          <a:chExt cx="0" cy="0"/>
        </a:xfrm>
      </p:grpSpPr>
      <p:sp>
        <p:nvSpPr>
          <p:cNvPr id="210" name="Google Shape;210;g616984e2ce_0_1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616984e2ce_0_1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6" name="Shape 216"/>
        <p:cNvGrpSpPr/>
        <p:nvPr/>
      </p:nvGrpSpPr>
      <p:grpSpPr>
        <a:xfrm>
          <a:off x="0" y="0"/>
          <a:ext cx="0" cy="0"/>
          <a:chOff x="0" y="0"/>
          <a:chExt cx="0" cy="0"/>
        </a:xfrm>
      </p:grpSpPr>
      <p:sp>
        <p:nvSpPr>
          <p:cNvPr id="217" name="Google Shape;217;g616984e2ce_0_11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616984e2ce_0_11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3" name="Shape 223"/>
        <p:cNvGrpSpPr/>
        <p:nvPr/>
      </p:nvGrpSpPr>
      <p:grpSpPr>
        <a:xfrm>
          <a:off x="0" y="0"/>
          <a:ext cx="0" cy="0"/>
          <a:chOff x="0" y="0"/>
          <a:chExt cx="0" cy="0"/>
        </a:xfrm>
      </p:grpSpPr>
      <p:sp>
        <p:nvSpPr>
          <p:cNvPr id="224" name="Google Shape;224;g61dce5b40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61dce5b40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8" name="Shape 138"/>
        <p:cNvGrpSpPr/>
        <p:nvPr/>
      </p:nvGrpSpPr>
      <p:grpSpPr>
        <a:xfrm>
          <a:off x="0" y="0"/>
          <a:ext cx="0" cy="0"/>
          <a:chOff x="0" y="0"/>
          <a:chExt cx="0" cy="0"/>
        </a:xfrm>
      </p:grpSpPr>
      <p:sp>
        <p:nvSpPr>
          <p:cNvPr id="139" name="Google Shape;139;g61d057d659_1_9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61d057d659_1_9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5" name="Shape 145"/>
        <p:cNvGrpSpPr/>
        <p:nvPr/>
      </p:nvGrpSpPr>
      <p:grpSpPr>
        <a:xfrm>
          <a:off x="0" y="0"/>
          <a:ext cx="0" cy="0"/>
          <a:chOff x="0" y="0"/>
          <a:chExt cx="0" cy="0"/>
        </a:xfrm>
      </p:grpSpPr>
      <p:sp>
        <p:nvSpPr>
          <p:cNvPr id="146" name="Google Shape;146;g616984e2ce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616984e2ce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1" name="Shape 151"/>
        <p:cNvGrpSpPr/>
        <p:nvPr/>
      </p:nvGrpSpPr>
      <p:grpSpPr>
        <a:xfrm>
          <a:off x="0" y="0"/>
          <a:ext cx="0" cy="0"/>
          <a:chOff x="0" y="0"/>
          <a:chExt cx="0" cy="0"/>
        </a:xfrm>
      </p:grpSpPr>
      <p:sp>
        <p:nvSpPr>
          <p:cNvPr id="152" name="Google Shape;152;g616984e2ce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616984e2ce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8" name="Shape 158"/>
        <p:cNvGrpSpPr/>
        <p:nvPr/>
      </p:nvGrpSpPr>
      <p:grpSpPr>
        <a:xfrm>
          <a:off x="0" y="0"/>
          <a:ext cx="0" cy="0"/>
          <a:chOff x="0" y="0"/>
          <a:chExt cx="0" cy="0"/>
        </a:xfrm>
      </p:grpSpPr>
      <p:sp>
        <p:nvSpPr>
          <p:cNvPr id="159" name="Google Shape;159;g616984e2ce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616984e2ce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4" name="Shape 164"/>
        <p:cNvGrpSpPr/>
        <p:nvPr/>
      </p:nvGrpSpPr>
      <p:grpSpPr>
        <a:xfrm>
          <a:off x="0" y="0"/>
          <a:ext cx="0" cy="0"/>
          <a:chOff x="0" y="0"/>
          <a:chExt cx="0" cy="0"/>
        </a:xfrm>
      </p:grpSpPr>
      <p:sp>
        <p:nvSpPr>
          <p:cNvPr id="165" name="Google Shape;165;g616984e2ce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616984e2ce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0" name="Shape 170"/>
        <p:cNvGrpSpPr/>
        <p:nvPr/>
      </p:nvGrpSpPr>
      <p:grpSpPr>
        <a:xfrm>
          <a:off x="0" y="0"/>
          <a:ext cx="0" cy="0"/>
          <a:chOff x="0" y="0"/>
          <a:chExt cx="0" cy="0"/>
        </a:xfrm>
      </p:grpSpPr>
      <p:sp>
        <p:nvSpPr>
          <p:cNvPr id="171" name="Google Shape;171;g616984e2ce_0_12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616984e2ce_0_1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6" name="Shape 176"/>
        <p:cNvGrpSpPr/>
        <p:nvPr/>
      </p:nvGrpSpPr>
      <p:grpSpPr>
        <a:xfrm>
          <a:off x="0" y="0"/>
          <a:ext cx="0" cy="0"/>
          <a:chOff x="0" y="0"/>
          <a:chExt cx="0" cy="0"/>
        </a:xfrm>
      </p:grpSpPr>
      <p:sp>
        <p:nvSpPr>
          <p:cNvPr id="177" name="Google Shape;177;g616984e2ce_0_1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616984e2ce_0_1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2" name="Shape 182"/>
        <p:cNvGrpSpPr/>
        <p:nvPr/>
      </p:nvGrpSpPr>
      <p:grpSpPr>
        <a:xfrm>
          <a:off x="0" y="0"/>
          <a:ext cx="0" cy="0"/>
          <a:chOff x="0" y="0"/>
          <a:chExt cx="0" cy="0"/>
        </a:xfrm>
      </p:grpSpPr>
      <p:sp>
        <p:nvSpPr>
          <p:cNvPr id="183" name="Google Shape;183;g616984e2ce_0_1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616984e2ce_0_1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7" name="Google Shape;17;p2"/>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8" name="Google Shape;18;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105"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1"/>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1"/>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1"/>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1"/>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1"/>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1"/>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1"/>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1"/>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1"/>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1"/>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1"/>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1"/>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 name="Google Shape;125;p11"/>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p:nvPr>
            <p:ph idx="1" type="body"/>
          </p:nvPr>
        </p:nvSpPr>
        <p:spPr>
          <a:xfrm>
            <a:off x="823850" y="2643124"/>
            <a:ext cx="4776000" cy="1218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27" name="Google Shape;12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28" name="Shape 128"/>
        <p:cNvGrpSpPr/>
        <p:nvPr/>
      </p:nvGrpSpPr>
      <p:grpSpPr>
        <a:xfrm>
          <a:off x="0" y="0"/>
          <a:ext cx="0" cy="0"/>
          <a:chOff x="0" y="0"/>
          <a:chExt cx="0" cy="0"/>
        </a:xfrm>
      </p:grpSpPr>
      <p:sp>
        <p:nvSpPr>
          <p:cNvPr id="129" name="Google Shape;12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9"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 name="Google Shape;39;p3"/>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0" name="Google Shape;40;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4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6" name="Google Shape;46;p4"/>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47" name="Google Shape;47;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48"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3" name="Google Shape;53;p5"/>
          <p:cNvSpPr txBox="1"/>
          <p:nvPr>
            <p:ph idx="1" type="body"/>
          </p:nvPr>
        </p:nvSpPr>
        <p:spPr>
          <a:xfrm>
            <a:off x="1297500"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4" name="Google Shape;54;p5"/>
          <p:cNvSpPr txBox="1"/>
          <p:nvPr>
            <p:ph idx="2" type="body"/>
          </p:nvPr>
        </p:nvSpPr>
        <p:spPr>
          <a:xfrm>
            <a:off x="4933221"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5" name="Google Shape;5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56"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1" name="Google Shape;61;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62"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7"/>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7" name="Google Shape;67;p7"/>
          <p:cNvSpPr txBox="1"/>
          <p:nvPr>
            <p:ph idx="1" type="body"/>
          </p:nvPr>
        </p:nvSpPr>
        <p:spPr>
          <a:xfrm>
            <a:off x="1297500" y="1972550"/>
            <a:ext cx="3798900" cy="2415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8" name="Google Shape;68;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69"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8"/>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8"/>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8"/>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8"/>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8"/>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8"/>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8"/>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8"/>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 name="Google Shape;89;p8"/>
          <p:cNvSpPr txBox="1"/>
          <p:nvPr>
            <p:ph type="title"/>
          </p:nvPr>
        </p:nvSpPr>
        <p:spPr>
          <a:xfrm>
            <a:off x="823850" y="866775"/>
            <a:ext cx="4587000" cy="35211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0" name="Google Shape;90;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9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9"/>
          <p:cNvSpPr txBox="1"/>
          <p:nvPr>
            <p:ph type="title"/>
          </p:nvPr>
        </p:nvSpPr>
        <p:spPr>
          <a:xfrm>
            <a:off x="1297500" y="1658325"/>
            <a:ext cx="3036300" cy="1751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96" name="Google Shape;96;p9"/>
          <p:cNvSpPr txBox="1"/>
          <p:nvPr>
            <p:ph idx="1" type="subTitle"/>
          </p:nvPr>
        </p:nvSpPr>
        <p:spPr>
          <a:xfrm>
            <a:off x="1297500" y="3538000"/>
            <a:ext cx="30363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97" name="Google Shape;97;p9"/>
          <p:cNvSpPr txBox="1"/>
          <p:nvPr>
            <p:ph idx="2" type="body"/>
          </p:nvPr>
        </p:nvSpPr>
        <p:spPr>
          <a:xfrm>
            <a:off x="4648200" y="1696600"/>
            <a:ext cx="3676800" cy="234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8" name="Google Shape;98;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99"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0"/>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10"/>
          <p:cNvSpPr txBox="1"/>
          <p:nvPr>
            <p:ph idx="1" type="body"/>
          </p:nvPr>
        </p:nvSpPr>
        <p:spPr>
          <a:xfrm>
            <a:off x="812725" y="4305375"/>
            <a:ext cx="6936000" cy="523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04" name="Google Shape;10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mc:Choice Requires="p14">
      <p:transition spd="slow" p14:dur="1000">
        <p:fade thruBlk="1"/>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gif"/><Relationship Id="rId4" Type="http://schemas.openxmlformats.org/officeDocument/2006/relationships/image" Target="../media/image2.gif"/><Relationship Id="rId5" Type="http://schemas.openxmlformats.org/officeDocument/2006/relationships/image" Target="../media/image1.gi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6.png"/><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5.png"/><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2.g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0.gi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 name="Shape 133"/>
        <p:cNvGrpSpPr/>
        <p:nvPr/>
      </p:nvGrpSpPr>
      <p:grpSpPr>
        <a:xfrm>
          <a:off x="0" y="0"/>
          <a:ext cx="0" cy="0"/>
          <a:chOff x="0" y="0"/>
          <a:chExt cx="0" cy="0"/>
        </a:xfrm>
      </p:grpSpPr>
      <p:sp>
        <p:nvSpPr>
          <p:cNvPr id="134" name="Google Shape;134;p13"/>
          <p:cNvSpPr txBox="1"/>
          <p:nvPr>
            <p:ph type="ctrTitle"/>
          </p:nvPr>
        </p:nvSpPr>
        <p:spPr>
          <a:xfrm>
            <a:off x="3537150" y="1578400"/>
            <a:ext cx="3372000" cy="993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Unit Testing</a:t>
            </a:r>
            <a:endParaRPr/>
          </a:p>
        </p:txBody>
      </p:sp>
      <p:pic>
        <p:nvPicPr>
          <p:cNvPr id="135" name="Google Shape;135;p13"/>
          <p:cNvPicPr preferRelativeResize="0"/>
          <p:nvPr/>
        </p:nvPicPr>
        <p:blipFill>
          <a:blip r:embed="rId3">
            <a:alphaModFix/>
          </a:blip>
          <a:stretch>
            <a:fillRect/>
          </a:stretch>
        </p:blipFill>
        <p:spPr>
          <a:xfrm>
            <a:off x="6776225" y="2402450"/>
            <a:ext cx="2367775" cy="2741050"/>
          </a:xfrm>
          <a:prstGeom prst="rect">
            <a:avLst/>
          </a:prstGeom>
          <a:noFill/>
          <a:ln>
            <a:noFill/>
          </a:ln>
        </p:spPr>
      </p:pic>
      <p:pic>
        <p:nvPicPr>
          <p:cNvPr id="136" name="Google Shape;136;p13"/>
          <p:cNvPicPr preferRelativeResize="0"/>
          <p:nvPr/>
        </p:nvPicPr>
        <p:blipFill>
          <a:blip r:embed="rId4">
            <a:alphaModFix/>
          </a:blip>
          <a:stretch>
            <a:fillRect/>
          </a:stretch>
        </p:blipFill>
        <p:spPr>
          <a:xfrm>
            <a:off x="0" y="3175501"/>
            <a:ext cx="2620125" cy="1968000"/>
          </a:xfrm>
          <a:prstGeom prst="rect">
            <a:avLst/>
          </a:prstGeom>
          <a:noFill/>
          <a:ln>
            <a:noFill/>
          </a:ln>
        </p:spPr>
      </p:pic>
      <p:pic>
        <p:nvPicPr>
          <p:cNvPr id="137" name="Google Shape;137;p13"/>
          <p:cNvPicPr preferRelativeResize="0"/>
          <p:nvPr/>
        </p:nvPicPr>
        <p:blipFill>
          <a:blip r:embed="rId5">
            <a:alphaModFix/>
          </a:blip>
          <a:stretch>
            <a:fillRect/>
          </a:stretch>
        </p:blipFill>
        <p:spPr>
          <a:xfrm>
            <a:off x="3309938" y="3248025"/>
            <a:ext cx="2524125" cy="1895475"/>
          </a:xfrm>
          <a:prstGeom prst="rect">
            <a:avLst/>
          </a:prstGeom>
          <a:noFill/>
          <a:ln>
            <a:noFill/>
          </a:ln>
        </p:spPr>
      </p:pic>
    </p:spTree>
  </p:cSld>
  <p:clrMapOvr>
    <a:masterClrMapping/>
  </p:clrMapOvr>
  <p:transition spd="med">
    <p:push dir="r"/>
  </p:transition>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2" name="Shape 192"/>
        <p:cNvGrpSpPr/>
        <p:nvPr/>
      </p:nvGrpSpPr>
      <p:grpSpPr>
        <a:xfrm>
          <a:off x="0" y="0"/>
          <a:ext cx="0" cy="0"/>
          <a:chOff x="0" y="0"/>
          <a:chExt cx="0" cy="0"/>
        </a:xfrm>
      </p:grpSpPr>
      <p:sp>
        <p:nvSpPr>
          <p:cNvPr id="193" name="Google Shape;193;p22"/>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Ejemplo de uso de JUnit</a:t>
            </a:r>
            <a:endParaRPr/>
          </a:p>
        </p:txBody>
      </p:sp>
      <p:sp>
        <p:nvSpPr>
          <p:cNvPr id="194" name="Google Shape;194;p22"/>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s"/>
              <a:t>Ejemplo de uso de JUnit en el cual verificamos que una clase tester el cual debería tener el método multiply del valor esperado. En caso que no sean iguales el ASSERT crearía una excepción y termina la ejecución, indicando el error.</a:t>
            </a:r>
            <a:endParaRPr/>
          </a:p>
        </p:txBody>
      </p:sp>
      <p:pic>
        <p:nvPicPr>
          <p:cNvPr id="195" name="Google Shape;195;p22"/>
          <p:cNvPicPr preferRelativeResize="0"/>
          <p:nvPr/>
        </p:nvPicPr>
        <p:blipFill>
          <a:blip r:embed="rId3">
            <a:alphaModFix/>
          </a:blip>
          <a:stretch>
            <a:fillRect/>
          </a:stretch>
        </p:blipFill>
        <p:spPr>
          <a:xfrm>
            <a:off x="1871663" y="2417775"/>
            <a:ext cx="5400675" cy="24765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9" name="Shape 199"/>
        <p:cNvGrpSpPr/>
        <p:nvPr/>
      </p:nvGrpSpPr>
      <p:grpSpPr>
        <a:xfrm>
          <a:off x="0" y="0"/>
          <a:ext cx="0" cy="0"/>
          <a:chOff x="0" y="0"/>
          <a:chExt cx="0" cy="0"/>
        </a:xfrm>
      </p:grpSpPr>
      <p:sp>
        <p:nvSpPr>
          <p:cNvPr id="200" name="Google Shape;200;p23"/>
          <p:cNvSpPr txBox="1"/>
          <p:nvPr>
            <p:ph idx="1" type="body"/>
          </p:nvPr>
        </p:nvSpPr>
        <p:spPr>
          <a:xfrm>
            <a:off x="1297500" y="2721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Por convención se utiliza el nombre de la clase que se testea y al cual se seguirá el sufijo “Test”.</a:t>
            </a:r>
            <a:endParaRPr/>
          </a:p>
          <a:p>
            <a:pPr indent="0" lvl="0" marL="0" rtl="0" algn="l">
              <a:spcBef>
                <a:spcPts val="1600"/>
              </a:spcBef>
              <a:spcAft>
                <a:spcPts val="0"/>
              </a:spcAft>
              <a:buNone/>
            </a:pPr>
            <a:r>
              <a:rPr b="1" lang="es"/>
              <a:t>Parámetros.</a:t>
            </a:r>
            <a:endParaRPr b="1"/>
          </a:p>
          <a:p>
            <a:pPr indent="0" lvl="0" marL="0" rtl="0" algn="l">
              <a:spcBef>
                <a:spcPts val="1600"/>
              </a:spcBef>
              <a:spcAft>
                <a:spcPts val="1600"/>
              </a:spcAft>
              <a:buNone/>
            </a:pPr>
            <a:r>
              <a:t/>
            </a:r>
            <a:endParaRPr b="1"/>
          </a:p>
        </p:txBody>
      </p:sp>
      <p:pic>
        <p:nvPicPr>
          <p:cNvPr id="201" name="Google Shape;201;p23"/>
          <p:cNvPicPr preferRelativeResize="0"/>
          <p:nvPr/>
        </p:nvPicPr>
        <p:blipFill>
          <a:blip r:embed="rId3">
            <a:alphaModFix/>
          </a:blip>
          <a:stretch>
            <a:fillRect/>
          </a:stretch>
        </p:blipFill>
        <p:spPr>
          <a:xfrm>
            <a:off x="2603250" y="727188"/>
            <a:ext cx="5400675" cy="41243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5" name="Shape 205"/>
        <p:cNvGrpSpPr/>
        <p:nvPr/>
      </p:nvGrpSpPr>
      <p:grpSpPr>
        <a:xfrm>
          <a:off x="0" y="0"/>
          <a:ext cx="0" cy="0"/>
          <a:chOff x="0" y="0"/>
          <a:chExt cx="0" cy="0"/>
        </a:xfrm>
      </p:grpSpPr>
      <p:sp>
        <p:nvSpPr>
          <p:cNvPr id="206" name="Google Shape;206;p2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Mocha y Chai</a:t>
            </a:r>
            <a:endParaRPr/>
          </a:p>
        </p:txBody>
      </p:sp>
      <p:sp>
        <p:nvSpPr>
          <p:cNvPr id="207" name="Google Shape;207;p24"/>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Correremos un test unitario sobre el código, usando un ejemplo, que convierte unidades de celsius a fahrenheits de temperatura.</a:t>
            </a:r>
            <a:endParaRPr/>
          </a:p>
          <a:p>
            <a:pPr indent="0" lvl="0" marL="0" rtl="0" algn="l">
              <a:spcBef>
                <a:spcPts val="1600"/>
              </a:spcBef>
              <a:spcAft>
                <a:spcPts val="0"/>
              </a:spcAft>
              <a:buNone/>
            </a:pPr>
            <a:r>
              <a:rPr lang="es"/>
              <a:t>Lo que vamos a ver es una práctica que se suele utilizar, que se llama TDD, que es primero escribir los test y luego ir escribiendo el código de nuestra aplicación.</a:t>
            </a:r>
            <a:endParaRPr/>
          </a:p>
          <a:p>
            <a:pPr indent="0" lvl="0" marL="0" rtl="0" algn="l">
              <a:spcBef>
                <a:spcPts val="1600"/>
              </a:spcBef>
              <a:spcAft>
                <a:spcPts val="0"/>
              </a:spcAft>
              <a:buNone/>
            </a:pPr>
            <a:r>
              <a:t/>
            </a:r>
            <a:endParaRPr/>
          </a:p>
          <a:p>
            <a:pPr indent="0" lvl="0" marL="0" rtl="0" algn="l">
              <a:spcBef>
                <a:spcPts val="1600"/>
              </a:spcBef>
              <a:spcAft>
                <a:spcPts val="0"/>
              </a:spcAft>
              <a:buNone/>
            </a:pPr>
            <a:r>
              <a:rPr lang="es"/>
              <a:t>El expect es para comparar valores dentro de los test.</a:t>
            </a:r>
            <a:endParaRPr/>
          </a:p>
          <a:p>
            <a:pPr indent="0" lvl="0" marL="0" rtl="0" algn="l">
              <a:spcBef>
                <a:spcPts val="1600"/>
              </a:spcBef>
              <a:spcAft>
                <a:spcPts val="0"/>
              </a:spcAft>
              <a:buNone/>
            </a:pPr>
            <a:r>
              <a:rPr lang="es"/>
              <a:t>Chai funciona de una manera en la que le vamos a ir describiendo nuestros test, le vamos a ir diciendo que funcionalidad vamos a testear y luego, dentro de ella vamos a escribir el test en sí.</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id="208" name="Google Shape;208;p24"/>
          <p:cNvPicPr preferRelativeResize="0"/>
          <p:nvPr/>
        </p:nvPicPr>
        <p:blipFill>
          <a:blip r:embed="rId3">
            <a:alphaModFix/>
          </a:blip>
          <a:stretch>
            <a:fillRect/>
          </a:stretch>
        </p:blipFill>
        <p:spPr>
          <a:xfrm>
            <a:off x="1297500" y="2843175"/>
            <a:ext cx="5102291" cy="3599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2" name="Shape 212"/>
        <p:cNvGrpSpPr/>
        <p:nvPr/>
      </p:nvGrpSpPr>
      <p:grpSpPr>
        <a:xfrm>
          <a:off x="0" y="0"/>
          <a:ext cx="0" cy="0"/>
          <a:chOff x="0" y="0"/>
          <a:chExt cx="0" cy="0"/>
        </a:xfrm>
      </p:grpSpPr>
      <p:sp>
        <p:nvSpPr>
          <p:cNvPr id="213" name="Google Shape;213;p25"/>
          <p:cNvSpPr txBox="1"/>
          <p:nvPr>
            <p:ph idx="1" type="body"/>
          </p:nvPr>
        </p:nvSpPr>
        <p:spPr>
          <a:xfrm>
            <a:off x="1297500" y="272150"/>
            <a:ext cx="7038900" cy="4661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1600"/>
              </a:spcBef>
              <a:spcAft>
                <a:spcPts val="0"/>
              </a:spcAft>
              <a:buNone/>
            </a:pPr>
            <a:r>
              <a:rPr lang="es"/>
              <a:t>para describirlo utilizamos la funciones describe().</a:t>
            </a:r>
            <a:endParaRPr/>
          </a:p>
          <a:p>
            <a:pPr indent="0" lvl="0" marL="0" rtl="0" algn="l">
              <a:spcBef>
                <a:spcPts val="1600"/>
              </a:spcBef>
              <a:spcAft>
                <a:spcPts val="0"/>
              </a:spcAft>
              <a:buNone/>
            </a:pPr>
            <a:r>
              <a:rPr lang="es"/>
              <a:t>Como primer parámetro le vamos a decir que es lo que vamos a testear, y el segundo parámetro, es una función que te permite hacer más cosas, como por ejemplo, meter más describe().</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id="214" name="Google Shape;214;p25"/>
          <p:cNvPicPr preferRelativeResize="0"/>
          <p:nvPr/>
        </p:nvPicPr>
        <p:blipFill>
          <a:blip r:embed="rId3">
            <a:alphaModFix/>
          </a:blip>
          <a:stretch>
            <a:fillRect/>
          </a:stretch>
        </p:blipFill>
        <p:spPr>
          <a:xfrm>
            <a:off x="1394250" y="401125"/>
            <a:ext cx="2021075" cy="308300"/>
          </a:xfrm>
          <a:prstGeom prst="rect">
            <a:avLst/>
          </a:prstGeom>
          <a:noFill/>
          <a:ln>
            <a:noFill/>
          </a:ln>
        </p:spPr>
      </p:pic>
      <p:pic>
        <p:nvPicPr>
          <p:cNvPr id="215" name="Google Shape;215;p25"/>
          <p:cNvPicPr preferRelativeResize="0"/>
          <p:nvPr/>
        </p:nvPicPr>
        <p:blipFill>
          <a:blip r:embed="rId4">
            <a:alphaModFix/>
          </a:blip>
          <a:stretch>
            <a:fillRect/>
          </a:stretch>
        </p:blipFill>
        <p:spPr>
          <a:xfrm>
            <a:off x="1297500" y="1949100"/>
            <a:ext cx="5400675" cy="15525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9" name="Shape 219"/>
        <p:cNvGrpSpPr/>
        <p:nvPr/>
      </p:nvGrpSpPr>
      <p:grpSpPr>
        <a:xfrm>
          <a:off x="0" y="0"/>
          <a:ext cx="0" cy="0"/>
          <a:chOff x="0" y="0"/>
          <a:chExt cx="0" cy="0"/>
        </a:xfrm>
      </p:grpSpPr>
      <p:sp>
        <p:nvSpPr>
          <p:cNvPr id="220" name="Google Shape;220;p26"/>
          <p:cNvSpPr txBox="1"/>
          <p:nvPr>
            <p:ph idx="1" type="body"/>
          </p:nvPr>
        </p:nvSpPr>
        <p:spPr>
          <a:xfrm>
            <a:off x="1297500" y="1959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La función de it() que va dentro del describe(), la utilizamos para decirle la función que vamos a testear. Aca le decimos concretamente que vamos a testear.</a:t>
            </a:r>
            <a:endParaRPr/>
          </a:p>
          <a:p>
            <a:pPr indent="0" lvl="0" marL="0" rtl="0" algn="l">
              <a:spcBef>
                <a:spcPts val="1600"/>
              </a:spcBef>
              <a:spcAft>
                <a:spcPts val="0"/>
              </a:spcAft>
              <a:buNone/>
            </a:pPr>
            <a:r>
              <a:rPr lang="es"/>
              <a:t>En este caso, realizamos la conversión de 100 grados celsius a fahrenheits y para testar usamos el espect que definimos más arriba para corroborar el valor final de la conversión:</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rPr lang="es"/>
              <a:t>Y por último, ejecutamos el test:</a:t>
            </a:r>
            <a:endParaRPr/>
          </a:p>
          <a:p>
            <a:pPr indent="0" lvl="0" marL="0" rtl="0" algn="l">
              <a:spcBef>
                <a:spcPts val="1600"/>
              </a:spcBef>
              <a:spcAft>
                <a:spcPts val="1600"/>
              </a:spcAft>
              <a:buNone/>
            </a:pPr>
            <a:r>
              <a:t/>
            </a:r>
            <a:endParaRPr/>
          </a:p>
        </p:txBody>
      </p:sp>
      <p:pic>
        <p:nvPicPr>
          <p:cNvPr id="221" name="Google Shape;221;p26"/>
          <p:cNvPicPr preferRelativeResize="0"/>
          <p:nvPr/>
        </p:nvPicPr>
        <p:blipFill>
          <a:blip r:embed="rId3">
            <a:alphaModFix/>
          </a:blip>
          <a:stretch>
            <a:fillRect/>
          </a:stretch>
        </p:blipFill>
        <p:spPr>
          <a:xfrm>
            <a:off x="1297500" y="1405325"/>
            <a:ext cx="5400675" cy="790575"/>
          </a:xfrm>
          <a:prstGeom prst="rect">
            <a:avLst/>
          </a:prstGeom>
          <a:noFill/>
          <a:ln>
            <a:noFill/>
          </a:ln>
        </p:spPr>
      </p:pic>
      <p:pic>
        <p:nvPicPr>
          <p:cNvPr id="222" name="Google Shape;222;p26"/>
          <p:cNvPicPr preferRelativeResize="0"/>
          <p:nvPr/>
        </p:nvPicPr>
        <p:blipFill>
          <a:blip r:embed="rId4">
            <a:alphaModFix/>
          </a:blip>
          <a:stretch>
            <a:fillRect/>
          </a:stretch>
        </p:blipFill>
        <p:spPr>
          <a:xfrm>
            <a:off x="1297500" y="2800025"/>
            <a:ext cx="3663391" cy="17315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6" name="Shape 226"/>
        <p:cNvGrpSpPr/>
        <p:nvPr/>
      </p:nvGrpSpPr>
      <p:grpSpPr>
        <a:xfrm>
          <a:off x="0" y="0"/>
          <a:ext cx="0" cy="0"/>
          <a:chOff x="0" y="0"/>
          <a:chExt cx="0" cy="0"/>
        </a:xfrm>
      </p:grpSpPr>
      <p:sp>
        <p:nvSpPr>
          <p:cNvPr id="227" name="Google Shape;227;p27"/>
          <p:cNvSpPr txBox="1"/>
          <p:nvPr/>
        </p:nvSpPr>
        <p:spPr>
          <a:xfrm>
            <a:off x="2134200" y="1891350"/>
            <a:ext cx="4875600" cy="136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7200">
                <a:solidFill>
                  <a:srgbClr val="FFFFFF"/>
                </a:solidFill>
                <a:latin typeface="Lato"/>
                <a:ea typeface="Lato"/>
                <a:cs typeface="Lato"/>
                <a:sym typeface="Lato"/>
              </a:rPr>
              <a:t>Preguntas?</a:t>
            </a:r>
            <a:endParaRPr sz="7200">
              <a:solidFill>
                <a:srgbClr val="FFFFFF"/>
              </a:solidFill>
              <a:latin typeface="Lato"/>
              <a:ea typeface="Lato"/>
              <a:cs typeface="Lato"/>
              <a:sym typeface="La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1" name="Shape 141"/>
        <p:cNvGrpSpPr/>
        <p:nvPr/>
      </p:nvGrpSpPr>
      <p:grpSpPr>
        <a:xfrm>
          <a:off x="0" y="0"/>
          <a:ext cx="0" cy="0"/>
          <a:chOff x="0" y="0"/>
          <a:chExt cx="0" cy="0"/>
        </a:xfrm>
      </p:grpSpPr>
      <p:sp>
        <p:nvSpPr>
          <p:cNvPr id="142" name="Google Shape;142;p14"/>
          <p:cNvSpPr txBox="1"/>
          <p:nvPr>
            <p:ph type="title"/>
          </p:nvPr>
        </p:nvSpPr>
        <p:spPr>
          <a:xfrm>
            <a:off x="1297500" y="80040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¿Que es Unit testing?</a:t>
            </a:r>
            <a:endParaRPr/>
          </a:p>
        </p:txBody>
      </p:sp>
      <p:sp>
        <p:nvSpPr>
          <p:cNvPr id="143" name="Google Shape;143;p14"/>
          <p:cNvSpPr txBox="1"/>
          <p:nvPr>
            <p:ph idx="1" type="body"/>
          </p:nvPr>
        </p:nvSpPr>
        <p:spPr>
          <a:xfrm>
            <a:off x="1297500" y="1714500"/>
            <a:ext cx="7038900" cy="2911200"/>
          </a:xfrm>
          <a:prstGeom prst="rect">
            <a:avLst/>
          </a:prstGeom>
        </p:spPr>
        <p:txBody>
          <a:bodyPr anchorCtr="0" anchor="t" bIns="91425" lIns="91425" spcFirstLastPara="1" rIns="91425" wrap="square" tIns="91425">
            <a:noAutofit/>
          </a:bodyPr>
          <a:lstStyle/>
          <a:p>
            <a:pPr indent="0" lvl="0" marL="0" rtl="0" algn="just">
              <a:spcBef>
                <a:spcPts val="0"/>
              </a:spcBef>
              <a:spcAft>
                <a:spcPts val="1600"/>
              </a:spcAft>
              <a:buNone/>
            </a:pPr>
            <a:r>
              <a:rPr lang="es" sz="1800"/>
              <a:t>Las </a:t>
            </a:r>
            <a:r>
              <a:rPr lang="es" sz="1800">
                <a:solidFill>
                  <a:srgbClr val="F1C232"/>
                </a:solidFill>
              </a:rPr>
              <a:t>pruebas unitarias o Unit testing</a:t>
            </a:r>
            <a:r>
              <a:rPr lang="es" sz="1800"/>
              <a:t>, forman parte de los diferentes procedimientos que se pueden llevar a cabo dentro de la </a:t>
            </a:r>
            <a:r>
              <a:rPr lang="es" sz="1800">
                <a:solidFill>
                  <a:srgbClr val="F1C232"/>
                </a:solidFill>
              </a:rPr>
              <a:t>metodología ágil</a:t>
            </a:r>
            <a:r>
              <a:rPr lang="es" sz="1800"/>
              <a:t>. Son principalmente </a:t>
            </a:r>
            <a:r>
              <a:rPr lang="es" sz="1800">
                <a:solidFill>
                  <a:srgbClr val="F1C232"/>
                </a:solidFill>
              </a:rPr>
              <a:t>trozos de código </a:t>
            </a:r>
            <a:r>
              <a:rPr lang="es" sz="1800">
                <a:solidFill>
                  <a:srgbClr val="FFFFFF"/>
                </a:solidFill>
              </a:rPr>
              <a:t>diseñados</a:t>
            </a:r>
            <a:r>
              <a:rPr lang="es" sz="1800"/>
              <a:t> para </a:t>
            </a:r>
            <a:r>
              <a:rPr lang="es" sz="1800">
                <a:solidFill>
                  <a:srgbClr val="F1C232"/>
                </a:solidFill>
              </a:rPr>
              <a:t>comprobar </a:t>
            </a:r>
            <a:r>
              <a:rPr lang="es" sz="1800">
                <a:solidFill>
                  <a:srgbClr val="FFFFFF"/>
                </a:solidFill>
              </a:rPr>
              <a:t>que el </a:t>
            </a:r>
            <a:r>
              <a:rPr lang="es" sz="1800">
                <a:solidFill>
                  <a:srgbClr val="F1C232"/>
                </a:solidFill>
              </a:rPr>
              <a:t>código principal está funcionando como esperábamos</a:t>
            </a:r>
            <a:r>
              <a:rPr lang="es" sz="1800"/>
              <a:t>. Pequeños test creados específicamente para cubrir todos los </a:t>
            </a:r>
            <a:r>
              <a:rPr lang="es" sz="1800">
                <a:solidFill>
                  <a:srgbClr val="F1C232"/>
                </a:solidFill>
              </a:rPr>
              <a:t>requisitos del código</a:t>
            </a:r>
            <a:r>
              <a:rPr lang="es" sz="1800"/>
              <a:t> y </a:t>
            </a:r>
            <a:r>
              <a:rPr lang="es" sz="1800">
                <a:solidFill>
                  <a:srgbClr val="F1C232"/>
                </a:solidFill>
              </a:rPr>
              <a:t>verificar sus resultados</a:t>
            </a:r>
            <a:r>
              <a:rPr lang="es" sz="1800"/>
              <a:t>.</a:t>
            </a:r>
            <a:endParaRPr sz="1800"/>
          </a:p>
        </p:txBody>
      </p:sp>
      <p:pic>
        <p:nvPicPr>
          <p:cNvPr id="144" name="Google Shape;144;p14"/>
          <p:cNvPicPr preferRelativeResize="0"/>
          <p:nvPr/>
        </p:nvPicPr>
        <p:blipFill>
          <a:blip r:embed="rId3">
            <a:alphaModFix/>
          </a:blip>
          <a:stretch>
            <a:fillRect/>
          </a:stretch>
        </p:blipFill>
        <p:spPr>
          <a:xfrm>
            <a:off x="6096000" y="0"/>
            <a:ext cx="3048000" cy="1714500"/>
          </a:xfrm>
          <a:prstGeom prst="rect">
            <a:avLst/>
          </a:prstGeom>
          <a:noFill/>
          <a:ln>
            <a:noFill/>
          </a:ln>
        </p:spPr>
      </p:pic>
    </p:spTree>
  </p:cSld>
  <p:clrMapOvr>
    <a:masterClrMapping/>
  </p:clrMapOvr>
  <mc:AlternateContent>
    <mc:Choice Requires="p14">
      <p:transition spd="slow" p14:dur="1000">
        <p:push dir="r"/>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8" name="Shape 148"/>
        <p:cNvGrpSpPr/>
        <p:nvPr/>
      </p:nvGrpSpPr>
      <p:grpSpPr>
        <a:xfrm>
          <a:off x="0" y="0"/>
          <a:ext cx="0" cy="0"/>
          <a:chOff x="0" y="0"/>
          <a:chExt cx="0" cy="0"/>
        </a:xfrm>
      </p:grpSpPr>
      <p:sp>
        <p:nvSpPr>
          <p:cNvPr id="149" name="Google Shape;149;p1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El proceso</a:t>
            </a:r>
            <a:endParaRPr/>
          </a:p>
        </p:txBody>
      </p:sp>
      <p:sp>
        <p:nvSpPr>
          <p:cNvPr id="150" name="Google Shape;150;p15"/>
          <p:cNvSpPr txBox="1"/>
          <p:nvPr>
            <p:ph idx="1" type="body"/>
          </p:nvPr>
        </p:nvSpPr>
        <p:spPr>
          <a:xfrm>
            <a:off x="1297500" y="1567550"/>
            <a:ext cx="7038900" cy="32574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s"/>
              <a:t>El proceso que se lleva a cabo, consta de tres partes. </a:t>
            </a:r>
            <a:endParaRPr/>
          </a:p>
          <a:p>
            <a:pPr indent="-311150" lvl="0" marL="457200" rtl="0" algn="just">
              <a:spcBef>
                <a:spcPts val="1600"/>
              </a:spcBef>
              <a:spcAft>
                <a:spcPts val="0"/>
              </a:spcAft>
              <a:buSzPts val="1300"/>
              <a:buAutoNum type="arabicPeriod"/>
            </a:pPr>
            <a:r>
              <a:rPr lang="es"/>
              <a:t>El </a:t>
            </a:r>
            <a:r>
              <a:rPr b="1" i="1" lang="es">
                <a:solidFill>
                  <a:srgbClr val="F1C232"/>
                </a:solidFill>
              </a:rPr>
              <a:t>Arrange</a:t>
            </a:r>
            <a:r>
              <a:rPr lang="es"/>
              <a:t>, donde se </a:t>
            </a:r>
            <a:r>
              <a:rPr lang="es" u="sng">
                <a:solidFill>
                  <a:srgbClr val="FFFFFF"/>
                </a:solidFill>
              </a:rPr>
              <a:t>definen los requisitos</a:t>
            </a:r>
            <a:r>
              <a:rPr lang="es"/>
              <a:t> que debe cumplir el código principal. </a:t>
            </a:r>
            <a:endParaRPr/>
          </a:p>
          <a:p>
            <a:pPr indent="-311150" lvl="0" marL="457200" rtl="0" algn="just">
              <a:spcBef>
                <a:spcPts val="0"/>
              </a:spcBef>
              <a:spcAft>
                <a:spcPts val="0"/>
              </a:spcAft>
              <a:buSzPts val="1300"/>
              <a:buAutoNum type="arabicPeriod"/>
            </a:pPr>
            <a:r>
              <a:rPr lang="es"/>
              <a:t>El </a:t>
            </a:r>
            <a:r>
              <a:rPr b="1" i="1" lang="es">
                <a:solidFill>
                  <a:srgbClr val="F1C232"/>
                </a:solidFill>
              </a:rPr>
              <a:t>Act</a:t>
            </a:r>
            <a:r>
              <a:rPr lang="es"/>
              <a:t>, el </a:t>
            </a:r>
            <a:r>
              <a:rPr lang="es" u="sng">
                <a:solidFill>
                  <a:srgbClr val="FFFFFF"/>
                </a:solidFill>
              </a:rPr>
              <a:t>proceso de creación</a:t>
            </a:r>
            <a:r>
              <a:rPr lang="es"/>
              <a:t>, donde vamos acumulando los resultados que analizaremos. </a:t>
            </a:r>
            <a:endParaRPr/>
          </a:p>
          <a:p>
            <a:pPr indent="-311150" lvl="0" marL="457200" rtl="0" algn="just">
              <a:spcBef>
                <a:spcPts val="0"/>
              </a:spcBef>
              <a:spcAft>
                <a:spcPts val="0"/>
              </a:spcAft>
              <a:buSzPts val="1300"/>
              <a:buAutoNum type="arabicPeriod"/>
            </a:pPr>
            <a:r>
              <a:rPr lang="es"/>
              <a:t>Y el </a:t>
            </a:r>
            <a:r>
              <a:rPr b="1" i="1" lang="es">
                <a:solidFill>
                  <a:srgbClr val="F1C232"/>
                </a:solidFill>
              </a:rPr>
              <a:t>Assert</a:t>
            </a:r>
            <a:r>
              <a:rPr lang="es"/>
              <a:t>, que se considera el </a:t>
            </a:r>
            <a:r>
              <a:rPr lang="es" u="sng">
                <a:solidFill>
                  <a:srgbClr val="FFFFFF"/>
                </a:solidFill>
              </a:rPr>
              <a:t>momento</a:t>
            </a:r>
            <a:r>
              <a:rPr lang="es"/>
              <a:t> en que </a:t>
            </a:r>
            <a:r>
              <a:rPr lang="es" u="sng">
                <a:solidFill>
                  <a:srgbClr val="FFFFFF"/>
                </a:solidFill>
              </a:rPr>
              <a:t>comprobamos</a:t>
            </a:r>
            <a:r>
              <a:rPr lang="es"/>
              <a:t> si los </a:t>
            </a:r>
            <a:r>
              <a:rPr lang="es" u="sng">
                <a:solidFill>
                  <a:srgbClr val="FFFFFF"/>
                </a:solidFill>
              </a:rPr>
              <a:t>resultados agrupados son correctos o incorrectos</a:t>
            </a:r>
            <a:r>
              <a:rPr lang="es"/>
              <a:t>. Dependiendo del resultado, se valida y continúa, o se repara, de forma que el error desaparezca.</a:t>
            </a:r>
            <a:endParaRPr/>
          </a:p>
          <a:p>
            <a:pPr indent="0" lvl="0" marL="0" rtl="0" algn="just">
              <a:spcBef>
                <a:spcPts val="1600"/>
              </a:spcBef>
              <a:spcAft>
                <a:spcPts val="1600"/>
              </a:spcAft>
              <a:buNone/>
            </a:pPr>
            <a:r>
              <a:rPr lang="es"/>
              <a:t>El </a:t>
            </a:r>
            <a:r>
              <a:rPr lang="es">
                <a:solidFill>
                  <a:srgbClr val="F1C232"/>
                </a:solidFill>
              </a:rPr>
              <a:t>primer paso</a:t>
            </a:r>
            <a:r>
              <a:rPr lang="es"/>
              <a:t> para probar es decidir: </a:t>
            </a:r>
            <a:r>
              <a:rPr i="1" lang="es">
                <a:solidFill>
                  <a:srgbClr val="F1C232"/>
                </a:solidFill>
              </a:rPr>
              <a:t>¿Qué debo probar?</a:t>
            </a:r>
            <a:r>
              <a:rPr lang="es"/>
              <a:t> Cualquiera podría decirle que debe probar toda la aplicación y debe obtener una cobertura cercana a 100, pero realmente es que no es necesario probar toda la aplicación, pero que tiene que </a:t>
            </a:r>
            <a:r>
              <a:rPr lang="es">
                <a:solidFill>
                  <a:srgbClr val="F1C232"/>
                </a:solidFill>
              </a:rPr>
              <a:t>probar las partes más críticas del software</a:t>
            </a:r>
            <a:r>
              <a:rPr lang="es"/>
              <a:t>. Estas partes del software podrían tener un </a:t>
            </a:r>
            <a:r>
              <a:rPr lang="es">
                <a:solidFill>
                  <a:srgbClr val="F1C232"/>
                </a:solidFill>
              </a:rPr>
              <a:t>valor cercano a 90 o 70</a:t>
            </a:r>
            <a:r>
              <a:rPr lang="es"/>
              <a:t> dependiendo de la aplicación</a:t>
            </a:r>
            <a:r>
              <a:rPr lang="es"/>
              <a:t>.</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4" name="Shape 154"/>
        <p:cNvGrpSpPr/>
        <p:nvPr/>
      </p:nvGrpSpPr>
      <p:grpSpPr>
        <a:xfrm>
          <a:off x="0" y="0"/>
          <a:ext cx="0" cy="0"/>
          <a:chOff x="0" y="0"/>
          <a:chExt cx="0" cy="0"/>
        </a:xfrm>
      </p:grpSpPr>
      <p:sp>
        <p:nvSpPr>
          <p:cNvPr id="155" name="Google Shape;155;p1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Características</a:t>
            </a:r>
            <a:r>
              <a:rPr lang="es"/>
              <a:t> </a:t>
            </a:r>
            <a:endParaRPr/>
          </a:p>
        </p:txBody>
      </p:sp>
      <p:sp>
        <p:nvSpPr>
          <p:cNvPr id="156" name="Google Shape;156;p16"/>
          <p:cNvSpPr txBox="1"/>
          <p:nvPr>
            <p:ph idx="1" type="body"/>
          </p:nvPr>
        </p:nvSpPr>
        <p:spPr>
          <a:xfrm>
            <a:off x="1297500" y="1567550"/>
            <a:ext cx="7038900" cy="3128400"/>
          </a:xfrm>
          <a:prstGeom prst="rect">
            <a:avLst/>
          </a:prstGeom>
        </p:spPr>
        <p:txBody>
          <a:bodyPr anchorCtr="0" anchor="t" bIns="91425" lIns="91425" spcFirstLastPara="1" rIns="91425" wrap="square" tIns="91425">
            <a:noAutofit/>
          </a:bodyPr>
          <a:lstStyle/>
          <a:p>
            <a:pPr indent="-311150" lvl="0" marL="457200" rtl="0" algn="just">
              <a:spcBef>
                <a:spcPts val="0"/>
              </a:spcBef>
              <a:spcAft>
                <a:spcPts val="0"/>
              </a:spcAft>
              <a:buSzPts val="1300"/>
              <a:buChar char="●"/>
            </a:pPr>
            <a:r>
              <a:rPr b="1" i="1" lang="es">
                <a:solidFill>
                  <a:srgbClr val="F1C232"/>
                </a:solidFill>
              </a:rPr>
              <a:t>Automatizable</a:t>
            </a:r>
            <a:r>
              <a:rPr lang="es"/>
              <a:t>; Aunque los resultados deben ser específicos de cada test unitario desarrollado, los </a:t>
            </a:r>
            <a:r>
              <a:rPr lang="es" u="sng">
                <a:solidFill>
                  <a:srgbClr val="FFFFFF"/>
                </a:solidFill>
              </a:rPr>
              <a:t>resultados se pueden automatizar</a:t>
            </a:r>
            <a:r>
              <a:rPr lang="es"/>
              <a:t>, de forma que podemos hacer las pruebas de forma individual o en grupos.</a:t>
            </a:r>
            <a:endParaRPr/>
          </a:p>
          <a:p>
            <a:pPr indent="-311150" lvl="0" marL="457200" rtl="0" algn="just">
              <a:spcBef>
                <a:spcPts val="0"/>
              </a:spcBef>
              <a:spcAft>
                <a:spcPts val="0"/>
              </a:spcAft>
              <a:buSzPts val="1300"/>
              <a:buChar char="●"/>
            </a:pPr>
            <a:r>
              <a:rPr b="1" i="1" lang="es">
                <a:solidFill>
                  <a:srgbClr val="F1C232"/>
                </a:solidFill>
              </a:rPr>
              <a:t>Completas</a:t>
            </a:r>
            <a:r>
              <a:rPr lang="es"/>
              <a:t>; El proceso consta de pequeños test sobre parte del codigo, pero al final, se </a:t>
            </a:r>
            <a:r>
              <a:rPr lang="es" u="sng">
                <a:solidFill>
                  <a:srgbClr val="FFFFFF"/>
                </a:solidFill>
              </a:rPr>
              <a:t>debe comprobar su totalidad</a:t>
            </a:r>
            <a:r>
              <a:rPr lang="es"/>
              <a:t>.</a:t>
            </a:r>
            <a:endParaRPr/>
          </a:p>
          <a:p>
            <a:pPr indent="-311150" lvl="0" marL="457200" rtl="0" algn="just">
              <a:spcBef>
                <a:spcPts val="0"/>
              </a:spcBef>
              <a:spcAft>
                <a:spcPts val="0"/>
              </a:spcAft>
              <a:buSzPts val="1300"/>
              <a:buChar char="●"/>
            </a:pPr>
            <a:r>
              <a:rPr b="1" i="1" lang="es">
                <a:solidFill>
                  <a:srgbClr val="F1C232"/>
                </a:solidFill>
              </a:rPr>
              <a:t>Repetibles</a:t>
            </a:r>
            <a:r>
              <a:rPr lang="es"/>
              <a:t>; En el caso de repetir las pruebas de forma individual o grupal, el </a:t>
            </a:r>
            <a:r>
              <a:rPr lang="es" u="sng">
                <a:solidFill>
                  <a:srgbClr val="FFFFFF"/>
                </a:solidFill>
              </a:rPr>
              <a:t>resultado debe ser siempre el mismo</a:t>
            </a:r>
            <a:r>
              <a:rPr lang="es"/>
              <a:t> dando igual el orden en que se realicen los test, los tests se almacenan para poder realizar estas repeticiones o poder usarlos en otras ocasiones.</a:t>
            </a:r>
            <a:endParaRPr/>
          </a:p>
          <a:p>
            <a:pPr indent="-311150" lvl="0" marL="457200" rtl="0" algn="just">
              <a:spcBef>
                <a:spcPts val="0"/>
              </a:spcBef>
              <a:spcAft>
                <a:spcPts val="0"/>
              </a:spcAft>
              <a:buSzPts val="1300"/>
              <a:buChar char="●"/>
            </a:pPr>
            <a:r>
              <a:rPr b="1" i="1" lang="es">
                <a:solidFill>
                  <a:srgbClr val="F1C232"/>
                </a:solidFill>
              </a:rPr>
              <a:t>Independientes</a:t>
            </a:r>
            <a:r>
              <a:rPr lang="es"/>
              <a:t>; Es un </a:t>
            </a:r>
            <a:r>
              <a:rPr lang="es" u="sng">
                <a:solidFill>
                  <a:srgbClr val="FFFFFF"/>
                </a:solidFill>
              </a:rPr>
              <a:t>código aislado</a:t>
            </a:r>
            <a:r>
              <a:rPr lang="es"/>
              <a:t> que se ha creado con la misión de comprobar otro código muy concreto, </a:t>
            </a:r>
            <a:r>
              <a:rPr lang="es" u="sng">
                <a:solidFill>
                  <a:srgbClr val="FFFFFF"/>
                </a:solidFill>
              </a:rPr>
              <a:t>no interfiere en el trabajo de otros desarrolladores</a:t>
            </a:r>
            <a:r>
              <a:rPr lang="es"/>
              <a:t>.</a:t>
            </a:r>
            <a:endParaRPr/>
          </a:p>
          <a:p>
            <a:pPr indent="-311150" lvl="0" marL="457200" rtl="0" algn="just">
              <a:spcBef>
                <a:spcPts val="0"/>
              </a:spcBef>
              <a:spcAft>
                <a:spcPts val="0"/>
              </a:spcAft>
              <a:buSzPts val="1300"/>
              <a:buChar char="●"/>
            </a:pPr>
            <a:r>
              <a:rPr b="1" i="1" lang="es">
                <a:solidFill>
                  <a:srgbClr val="F1C232"/>
                </a:solidFill>
              </a:rPr>
              <a:t>Rápidos de crear</a:t>
            </a:r>
            <a:r>
              <a:rPr lang="es"/>
              <a:t>; El código de los tests unitarios </a:t>
            </a:r>
            <a:r>
              <a:rPr lang="es" u="sng"/>
              <a:t>no debe llevar más de 5 minutos</a:t>
            </a:r>
            <a:r>
              <a:rPr lang="es"/>
              <a:t> en ser creado, están diseñados para hacer que el trabajo sea más rápido.</a:t>
            </a:r>
            <a:endParaRPr/>
          </a:p>
        </p:txBody>
      </p:sp>
      <p:pic>
        <p:nvPicPr>
          <p:cNvPr id="157" name="Google Shape;157;p16"/>
          <p:cNvPicPr preferRelativeResize="0"/>
          <p:nvPr/>
        </p:nvPicPr>
        <p:blipFill>
          <a:blip r:embed="rId3">
            <a:alphaModFix/>
          </a:blip>
          <a:stretch>
            <a:fillRect/>
          </a:stretch>
        </p:blipFill>
        <p:spPr>
          <a:xfrm>
            <a:off x="7053933" y="0"/>
            <a:ext cx="2090066" cy="15675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1" name="Shape 161"/>
        <p:cNvGrpSpPr/>
        <p:nvPr/>
      </p:nvGrpSpPr>
      <p:grpSpPr>
        <a:xfrm>
          <a:off x="0" y="0"/>
          <a:ext cx="0" cy="0"/>
          <a:chOff x="0" y="0"/>
          <a:chExt cx="0" cy="0"/>
        </a:xfrm>
      </p:grpSpPr>
      <p:sp>
        <p:nvSpPr>
          <p:cNvPr id="162" name="Google Shape;162;p17"/>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Ventajas	</a:t>
            </a:r>
            <a:endParaRPr/>
          </a:p>
        </p:txBody>
      </p:sp>
      <p:sp>
        <p:nvSpPr>
          <p:cNvPr id="163" name="Google Shape;163;p17"/>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311150" lvl="0" marL="457200" rtl="0" algn="just">
              <a:spcBef>
                <a:spcPts val="0"/>
              </a:spcBef>
              <a:spcAft>
                <a:spcPts val="0"/>
              </a:spcAft>
              <a:buSzPts val="1300"/>
              <a:buAutoNum type="arabicPeriod"/>
            </a:pPr>
            <a:r>
              <a:rPr b="1" i="1" lang="es">
                <a:solidFill>
                  <a:srgbClr val="F1C232"/>
                </a:solidFill>
              </a:rPr>
              <a:t>Proporciona un trabajo ágil</a:t>
            </a:r>
            <a:r>
              <a:rPr lang="es"/>
              <a:t>; Te permite poder </a:t>
            </a:r>
            <a:r>
              <a:rPr lang="es" u="sng"/>
              <a:t>detectar los errores a tiempo</a:t>
            </a:r>
            <a:r>
              <a:rPr lang="es"/>
              <a:t>, de forma que puedas </a:t>
            </a:r>
            <a:r>
              <a:rPr lang="es" u="sng"/>
              <a:t>reescribir el código o corregir errores</a:t>
            </a:r>
            <a:r>
              <a:rPr lang="es"/>
              <a:t> sin necesidad de tener que volver al principio y rehacer el trabajo. </a:t>
            </a:r>
            <a:endParaRPr/>
          </a:p>
          <a:p>
            <a:pPr indent="-311150" lvl="0" marL="457200" rtl="0" algn="just">
              <a:spcBef>
                <a:spcPts val="0"/>
              </a:spcBef>
              <a:spcAft>
                <a:spcPts val="0"/>
              </a:spcAft>
              <a:buSzPts val="1300"/>
              <a:buAutoNum type="arabicPeriod"/>
            </a:pPr>
            <a:r>
              <a:rPr b="1" i="1" lang="es">
                <a:solidFill>
                  <a:srgbClr val="F1C232"/>
                </a:solidFill>
              </a:rPr>
              <a:t>Calidad del código</a:t>
            </a:r>
            <a:r>
              <a:rPr lang="es"/>
              <a:t>; Al realizar </a:t>
            </a:r>
            <a:r>
              <a:rPr lang="es" u="sng"/>
              <a:t>pruebas continuamente y detectar los errores</a:t>
            </a:r>
            <a:r>
              <a:rPr lang="es"/>
              <a:t>, cuando el código está terminado, es un </a:t>
            </a:r>
            <a:r>
              <a:rPr lang="es" u="sng"/>
              <a:t>código limpio y de calidad</a:t>
            </a:r>
            <a:r>
              <a:rPr lang="es"/>
              <a:t>.</a:t>
            </a:r>
            <a:endParaRPr/>
          </a:p>
          <a:p>
            <a:pPr indent="-311150" lvl="0" marL="457200" rtl="0" algn="just">
              <a:spcBef>
                <a:spcPts val="0"/>
              </a:spcBef>
              <a:spcAft>
                <a:spcPts val="0"/>
              </a:spcAft>
              <a:buSzPts val="1300"/>
              <a:buAutoNum type="arabicPeriod"/>
            </a:pPr>
            <a:r>
              <a:rPr b="1" i="1" lang="es">
                <a:solidFill>
                  <a:srgbClr val="F1C232"/>
                </a:solidFill>
              </a:rPr>
              <a:t>Detectar errores rápido</a:t>
            </a:r>
            <a:r>
              <a:rPr lang="es"/>
              <a:t>; Analizando el código por partes, haciendo pequeñas pruebas y de manera periódica.</a:t>
            </a:r>
            <a:endParaRPr/>
          </a:p>
          <a:p>
            <a:pPr indent="-311150" lvl="0" marL="457200" rtl="0" algn="just">
              <a:spcBef>
                <a:spcPts val="0"/>
              </a:spcBef>
              <a:spcAft>
                <a:spcPts val="0"/>
              </a:spcAft>
              <a:buSzPts val="1300"/>
              <a:buAutoNum type="arabicPeriod"/>
            </a:pPr>
            <a:r>
              <a:rPr b="1" i="1" lang="es">
                <a:solidFill>
                  <a:srgbClr val="F1C232"/>
                </a:solidFill>
              </a:rPr>
              <a:t>Proporciona información</a:t>
            </a:r>
            <a:r>
              <a:rPr lang="es"/>
              <a:t>; Gracias al </a:t>
            </a:r>
            <a:r>
              <a:rPr lang="es" u="sng"/>
              <a:t>continuo flujo de información</a:t>
            </a:r>
            <a:r>
              <a:rPr lang="es"/>
              <a:t> y la </a:t>
            </a:r>
            <a:r>
              <a:rPr lang="es" u="sng"/>
              <a:t>superación de errores</a:t>
            </a:r>
            <a:r>
              <a:rPr lang="es"/>
              <a:t>, se puede </a:t>
            </a:r>
            <a:r>
              <a:rPr lang="es" u="sng"/>
              <a:t>recopilar gran cantidad de información</a:t>
            </a:r>
            <a:r>
              <a:rPr lang="es"/>
              <a:t> para evitar bugs venideros.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7" name="Shape 167"/>
        <p:cNvGrpSpPr/>
        <p:nvPr/>
      </p:nvGrpSpPr>
      <p:grpSpPr>
        <a:xfrm>
          <a:off x="0" y="0"/>
          <a:ext cx="0" cy="0"/>
          <a:chOff x="0" y="0"/>
          <a:chExt cx="0" cy="0"/>
        </a:xfrm>
      </p:grpSpPr>
      <p:sp>
        <p:nvSpPr>
          <p:cNvPr id="168" name="Google Shape;168;p1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Más</a:t>
            </a:r>
            <a:r>
              <a:rPr lang="es"/>
              <a:t> ventajas...</a:t>
            </a:r>
            <a:endParaRPr/>
          </a:p>
        </p:txBody>
      </p:sp>
      <p:sp>
        <p:nvSpPr>
          <p:cNvPr id="169" name="Google Shape;169;p18"/>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AutoNum type="arabicPeriod"/>
            </a:pPr>
            <a:r>
              <a:rPr b="1" i="1" lang="es">
                <a:solidFill>
                  <a:srgbClr val="F1C232"/>
                </a:solidFill>
              </a:rPr>
              <a:t>Proceso debugging</a:t>
            </a:r>
            <a:r>
              <a:rPr lang="es"/>
              <a:t>; Los Tests unitarios ayudan en el </a:t>
            </a:r>
            <a:r>
              <a:rPr lang="es" u="sng"/>
              <a:t>proceso de debugging</a:t>
            </a:r>
            <a:r>
              <a:rPr lang="es"/>
              <a:t>. Cuando se encuentra un </a:t>
            </a:r>
            <a:r>
              <a:rPr lang="es" u="sng"/>
              <a:t>error o bug en el código</a:t>
            </a:r>
            <a:r>
              <a:rPr lang="es"/>
              <a:t>, solo es necesario </a:t>
            </a:r>
            <a:r>
              <a:rPr lang="es" u="sng"/>
              <a:t>desglosar el trozo de código testeado</a:t>
            </a:r>
            <a:r>
              <a:rPr lang="es"/>
              <a:t>. </a:t>
            </a:r>
            <a:endParaRPr/>
          </a:p>
          <a:p>
            <a:pPr indent="-311150" lvl="0" marL="457200" rtl="0" algn="l">
              <a:spcBef>
                <a:spcPts val="0"/>
              </a:spcBef>
              <a:spcAft>
                <a:spcPts val="0"/>
              </a:spcAft>
              <a:buSzPts val="1300"/>
              <a:buAutoNum type="arabicPeriod"/>
            </a:pPr>
            <a:r>
              <a:rPr b="1" i="1" lang="es">
                <a:solidFill>
                  <a:srgbClr val="F1C232"/>
                </a:solidFill>
              </a:rPr>
              <a:t>El diseño</a:t>
            </a:r>
            <a:r>
              <a:rPr lang="es"/>
              <a:t>; Si </a:t>
            </a:r>
            <a:r>
              <a:rPr lang="es" u="sng"/>
              <a:t>primero se crean los tests</a:t>
            </a:r>
            <a:r>
              <a:rPr lang="es"/>
              <a:t>, es mucho más fácil saber con anterioridad cómo debemos </a:t>
            </a:r>
            <a:r>
              <a:rPr lang="es" u="sng"/>
              <a:t>enfocar el diseño</a:t>
            </a:r>
            <a:r>
              <a:rPr lang="es"/>
              <a:t> y ver qué </a:t>
            </a:r>
            <a:r>
              <a:rPr lang="es" u="sng"/>
              <a:t>necesidades debemos cumplir</a:t>
            </a:r>
            <a:r>
              <a:rPr lang="es"/>
              <a:t>. </a:t>
            </a:r>
            <a:endParaRPr/>
          </a:p>
          <a:p>
            <a:pPr indent="-311150" lvl="0" marL="457200" rtl="0" algn="l">
              <a:spcBef>
                <a:spcPts val="0"/>
              </a:spcBef>
              <a:spcAft>
                <a:spcPts val="0"/>
              </a:spcAft>
              <a:buSzPts val="1300"/>
              <a:buAutoNum type="arabicPeriod"/>
            </a:pPr>
            <a:r>
              <a:rPr b="1" i="1" lang="es">
                <a:solidFill>
                  <a:srgbClr val="F1C232"/>
                </a:solidFill>
              </a:rPr>
              <a:t>Reduce el coste</a:t>
            </a:r>
            <a:r>
              <a:rPr lang="es"/>
              <a:t>; Partiendo de la base que </a:t>
            </a:r>
            <a:r>
              <a:rPr lang="es" u="sng"/>
              <a:t>los errores se detectan a tiempo</a:t>
            </a:r>
            <a:r>
              <a:rPr lang="es"/>
              <a:t>, lo cual implica tener que </a:t>
            </a:r>
            <a:r>
              <a:rPr lang="es" u="sng"/>
              <a:t>escribir menos código</a:t>
            </a:r>
            <a:r>
              <a:rPr lang="es"/>
              <a:t>, poder </a:t>
            </a:r>
            <a:r>
              <a:rPr lang="es" u="sng"/>
              <a:t>diseñar a la vez que se crea</a:t>
            </a:r>
            <a:r>
              <a:rPr lang="es"/>
              <a:t> y </a:t>
            </a:r>
            <a:r>
              <a:rPr lang="es" u="sng"/>
              <a:t>optimizar los tiempos de entrega</a:t>
            </a:r>
            <a:r>
              <a:rPr lang="es"/>
              <a:t>, vemos una clara relación con una </a:t>
            </a:r>
            <a:r>
              <a:rPr lang="es" u="sng"/>
              <a:t>reducción económica</a:t>
            </a:r>
            <a:r>
              <a:rPr lang="es"/>
              <a:t>.</a:t>
            </a:r>
            <a:endParaRPr/>
          </a:p>
          <a:p>
            <a:pPr indent="0" lvl="0" marL="0" rtl="0" algn="l">
              <a:spcBef>
                <a:spcPts val="1600"/>
              </a:spcBef>
              <a:spcAft>
                <a:spcPts val="160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3" name="Shape 173"/>
        <p:cNvGrpSpPr/>
        <p:nvPr/>
      </p:nvGrpSpPr>
      <p:grpSpPr>
        <a:xfrm>
          <a:off x="0" y="0"/>
          <a:ext cx="0" cy="0"/>
          <a:chOff x="0" y="0"/>
          <a:chExt cx="0" cy="0"/>
        </a:xfrm>
      </p:grpSpPr>
      <p:sp>
        <p:nvSpPr>
          <p:cNvPr id="174" name="Google Shape;174;p1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Test-driven development (TDD)</a:t>
            </a:r>
            <a:endParaRPr/>
          </a:p>
        </p:txBody>
      </p:sp>
      <p:sp>
        <p:nvSpPr>
          <p:cNvPr id="175" name="Google Shape;175;p19"/>
          <p:cNvSpPr txBox="1"/>
          <p:nvPr>
            <p:ph idx="1" type="body"/>
          </p:nvPr>
        </p:nvSpPr>
        <p:spPr>
          <a:xfrm>
            <a:off x="1297500" y="1567550"/>
            <a:ext cx="7038900" cy="303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solidFill>
                  <a:srgbClr val="F1C232"/>
                </a:solidFill>
              </a:rPr>
              <a:t>Desarrollo guiado por pruebas de software</a:t>
            </a:r>
            <a:r>
              <a:rPr lang="es"/>
              <a:t>, o Test-driven development (TDD) es una práctica de ingeniería de software que involucra otras dos prácticas: </a:t>
            </a:r>
            <a:r>
              <a:rPr lang="es">
                <a:solidFill>
                  <a:srgbClr val="F1C232"/>
                </a:solidFill>
              </a:rPr>
              <a:t>Escribir las pruebas primero</a:t>
            </a:r>
            <a:r>
              <a:rPr lang="es"/>
              <a:t> (Test First Development) y </a:t>
            </a:r>
            <a:r>
              <a:rPr lang="es">
                <a:solidFill>
                  <a:srgbClr val="F1C232"/>
                </a:solidFill>
              </a:rPr>
              <a:t>Refactorización</a:t>
            </a:r>
            <a:r>
              <a:rPr lang="es"/>
              <a:t> (Refactoring). Para escribir las pruebas generalmente se utilizan las </a:t>
            </a:r>
            <a:r>
              <a:rPr lang="es">
                <a:solidFill>
                  <a:srgbClr val="F1C232"/>
                </a:solidFill>
              </a:rPr>
              <a:t>pruebas unitarias</a:t>
            </a:r>
            <a:r>
              <a:rPr lang="es"/>
              <a:t> (unit test en inglés). </a:t>
            </a:r>
            <a:endParaRPr/>
          </a:p>
          <a:p>
            <a:pPr indent="-311150" lvl="0" marL="457200" rtl="0" algn="l">
              <a:spcBef>
                <a:spcPts val="1600"/>
              </a:spcBef>
              <a:spcAft>
                <a:spcPts val="0"/>
              </a:spcAft>
              <a:buSzPts val="1300"/>
              <a:buAutoNum type="arabicPeriod"/>
            </a:pPr>
            <a:r>
              <a:rPr lang="es"/>
              <a:t>En primer lugar, se escribe una prueba y se verifica que las pruebas fallan. </a:t>
            </a:r>
            <a:endParaRPr/>
          </a:p>
          <a:p>
            <a:pPr indent="-311150" lvl="0" marL="457200" rtl="0" algn="l">
              <a:spcBef>
                <a:spcPts val="0"/>
              </a:spcBef>
              <a:spcAft>
                <a:spcPts val="0"/>
              </a:spcAft>
              <a:buSzPts val="1300"/>
              <a:buAutoNum type="arabicPeriod"/>
            </a:pPr>
            <a:r>
              <a:rPr lang="es"/>
              <a:t>En segundo lugar, se implementa el código que hace que la prueba pase satisfactoriamente.</a:t>
            </a:r>
            <a:endParaRPr/>
          </a:p>
          <a:p>
            <a:pPr indent="-311150" lvl="0" marL="457200" rtl="0" algn="l">
              <a:spcBef>
                <a:spcPts val="0"/>
              </a:spcBef>
              <a:spcAft>
                <a:spcPts val="0"/>
              </a:spcAft>
              <a:buSzPts val="1300"/>
              <a:buAutoNum type="arabicPeriod"/>
            </a:pPr>
            <a:r>
              <a:rPr lang="es"/>
              <a:t>Y en tercer l</a:t>
            </a:r>
            <a:r>
              <a:rPr lang="es"/>
              <a:t>ugar,</a:t>
            </a:r>
            <a:r>
              <a:rPr lang="es"/>
              <a:t> se refactoriza el código escrito. </a:t>
            </a:r>
            <a:endParaRPr/>
          </a:p>
          <a:p>
            <a:pPr indent="0" lvl="0" marL="0" rtl="0" algn="l">
              <a:spcBef>
                <a:spcPts val="1600"/>
              </a:spcBef>
              <a:spcAft>
                <a:spcPts val="1600"/>
              </a:spcAft>
              <a:buNone/>
            </a:pPr>
            <a:r>
              <a:rPr lang="es"/>
              <a:t>El propósito del desarrollo guiado por pruebas es lograr un </a:t>
            </a:r>
            <a:r>
              <a:rPr lang="es">
                <a:solidFill>
                  <a:srgbClr val="F1C232"/>
                </a:solidFill>
              </a:rPr>
              <a:t>código limpio que funcione</a:t>
            </a:r>
            <a:r>
              <a:rPr lang="es"/>
              <a:t>. La idea es que los requisitos sean traducidos a pruebas, de este modo, cuando las pruebas pasen se </a:t>
            </a:r>
            <a:r>
              <a:rPr lang="es">
                <a:solidFill>
                  <a:srgbClr val="F1C232"/>
                </a:solidFill>
              </a:rPr>
              <a:t>garantizará que el software cumple con los requisitos</a:t>
            </a:r>
            <a:r>
              <a:rPr lang="es"/>
              <a:t> que se han establecido.</a:t>
            </a:r>
            <a:endParaRPr/>
          </a:p>
        </p:txBody>
      </p:sp>
    </p:spTree>
  </p:cSld>
  <p:clrMapOvr>
    <a:masterClrMapping/>
  </p:clrMapOvr>
  <mc:AlternateContent>
    <mc:Choice Requires="p14">
      <p:transition spd="slow" p14:dur="1000">
        <p:push dir="r"/>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9" name="Shape 179"/>
        <p:cNvGrpSpPr/>
        <p:nvPr/>
      </p:nvGrpSpPr>
      <p:grpSpPr>
        <a:xfrm>
          <a:off x="0" y="0"/>
          <a:ext cx="0" cy="0"/>
          <a:chOff x="0" y="0"/>
          <a:chExt cx="0" cy="0"/>
        </a:xfrm>
      </p:grpSpPr>
      <p:sp>
        <p:nvSpPr>
          <p:cNvPr id="180" name="Google Shape;180;p20"/>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4800"/>
              <a:t>Tecnologías</a:t>
            </a:r>
            <a:endParaRPr sz="4800"/>
          </a:p>
        </p:txBody>
      </p:sp>
      <p:sp>
        <p:nvSpPr>
          <p:cNvPr id="181" name="Google Shape;181;p20"/>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SzPts val="3000"/>
              <a:buChar char="-"/>
            </a:pPr>
            <a:r>
              <a:rPr lang="es" sz="3000"/>
              <a:t>JUnit para java</a:t>
            </a:r>
            <a:endParaRPr sz="3000"/>
          </a:p>
          <a:p>
            <a:pPr indent="-419100" lvl="0" marL="457200" rtl="0" algn="l">
              <a:spcBef>
                <a:spcPts val="0"/>
              </a:spcBef>
              <a:spcAft>
                <a:spcPts val="0"/>
              </a:spcAft>
              <a:buSzPts val="3000"/>
              <a:buChar char="-"/>
            </a:pPr>
            <a:r>
              <a:rPr lang="es" sz="3000"/>
              <a:t>NUnit para C#, .NET y Mobo</a:t>
            </a:r>
            <a:endParaRPr sz="3000"/>
          </a:p>
          <a:p>
            <a:pPr indent="-419100" lvl="0" marL="457200" rtl="0" algn="l">
              <a:spcBef>
                <a:spcPts val="0"/>
              </a:spcBef>
              <a:spcAft>
                <a:spcPts val="0"/>
              </a:spcAft>
              <a:buSzPts val="3000"/>
              <a:buChar char="-"/>
            </a:pPr>
            <a:r>
              <a:rPr lang="es" sz="3000"/>
              <a:t>Mocha y Chai para Javascript</a:t>
            </a:r>
            <a:endParaRPr sz="3000"/>
          </a:p>
          <a:p>
            <a:pPr indent="-419100" lvl="0" marL="457200" rtl="0" algn="l">
              <a:spcBef>
                <a:spcPts val="0"/>
              </a:spcBef>
              <a:spcAft>
                <a:spcPts val="0"/>
              </a:spcAft>
              <a:buSzPts val="3000"/>
              <a:buChar char="-"/>
            </a:pPr>
            <a:r>
              <a:rPr lang="es" sz="3000"/>
              <a:t>PHPUnit para PHP</a:t>
            </a:r>
            <a:endParaRPr sz="3000"/>
          </a:p>
          <a:p>
            <a:pPr indent="-419100" lvl="0" marL="457200" rtl="0" algn="l">
              <a:spcBef>
                <a:spcPts val="0"/>
              </a:spcBef>
              <a:spcAft>
                <a:spcPts val="0"/>
              </a:spcAft>
              <a:buSzPts val="3000"/>
              <a:buChar char="-"/>
            </a:pPr>
            <a:r>
              <a:rPr lang="es" sz="3000"/>
              <a:t>Jasmine para Javascript</a:t>
            </a:r>
            <a:endParaRPr sz="30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5" name="Shape 185"/>
        <p:cNvGrpSpPr/>
        <p:nvPr/>
      </p:nvGrpSpPr>
      <p:grpSpPr>
        <a:xfrm>
          <a:off x="0" y="0"/>
          <a:ext cx="0" cy="0"/>
          <a:chOff x="0" y="0"/>
          <a:chExt cx="0" cy="0"/>
        </a:xfrm>
      </p:grpSpPr>
      <p:sp>
        <p:nvSpPr>
          <p:cNvPr id="186" name="Google Shape;186;p21"/>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JUnit</a:t>
            </a:r>
            <a:endParaRPr/>
          </a:p>
        </p:txBody>
      </p:sp>
      <p:sp>
        <p:nvSpPr>
          <p:cNvPr id="187" name="Google Shape;187;p21"/>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Se basa en el uso de pragmas:</a:t>
            </a:r>
            <a:endParaRPr/>
          </a:p>
          <a:p>
            <a:pPr indent="0" lvl="0" marL="0" rtl="0" algn="l">
              <a:spcBef>
                <a:spcPts val="1600"/>
              </a:spcBef>
              <a:spcAft>
                <a:spcPts val="1600"/>
              </a:spcAft>
              <a:buNone/>
            </a:pPr>
            <a:r>
              <a:t/>
            </a:r>
            <a:endParaRPr/>
          </a:p>
        </p:txBody>
      </p:sp>
      <p:pic>
        <p:nvPicPr>
          <p:cNvPr id="188" name="Google Shape;188;p21"/>
          <p:cNvPicPr preferRelativeResize="0"/>
          <p:nvPr/>
        </p:nvPicPr>
        <p:blipFill>
          <a:blip r:embed="rId3">
            <a:alphaModFix/>
          </a:blip>
          <a:stretch>
            <a:fillRect/>
          </a:stretch>
        </p:blipFill>
        <p:spPr>
          <a:xfrm>
            <a:off x="3939000" y="1567550"/>
            <a:ext cx="3438024" cy="29529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